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90" r:id="rId3"/>
    <p:sldId id="291" r:id="rId4"/>
    <p:sldId id="292" r:id="rId5"/>
    <p:sldId id="293" r:id="rId6"/>
    <p:sldId id="294" r:id="rId7"/>
    <p:sldId id="257" r:id="rId8"/>
    <p:sldId id="295" r:id="rId9"/>
    <p:sldId id="299" r:id="rId10"/>
    <p:sldId id="297" r:id="rId11"/>
    <p:sldId id="298" r:id="rId12"/>
    <p:sldId id="296" r:id="rId13"/>
    <p:sldId id="280" r:id="rId14"/>
    <p:sldId id="25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A1104012-D94E-4495-B1D6-AB3CF45F7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93" t="16308" r="17860" b="4605"/>
          <a:stretch/>
        </p:blipFill>
        <p:spPr>
          <a:xfrm>
            <a:off x="0" y="0"/>
            <a:ext cx="12750358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0B9E4F-6D83-48B3-848B-54C93AD37100}"/>
              </a:ext>
            </a:extLst>
          </p:cNvPr>
          <p:cNvGrpSpPr/>
          <p:nvPr userDrawn="1"/>
        </p:nvGrpSpPr>
        <p:grpSpPr>
          <a:xfrm>
            <a:off x="1858531" y="-808470"/>
            <a:ext cx="8474939" cy="8474939"/>
            <a:chOff x="1858530" y="-808470"/>
            <a:chExt cx="8474939" cy="847493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8803D99-552F-4C96-B16E-617370DE44C1}"/>
                </a:ext>
              </a:extLst>
            </p:cNvPr>
            <p:cNvSpPr/>
            <p:nvPr/>
          </p:nvSpPr>
          <p:spPr>
            <a:xfrm>
              <a:off x="1858530" y="-808470"/>
              <a:ext cx="8474939" cy="847493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E2C32C-B006-4536-9203-327B1D2B140E}"/>
                </a:ext>
              </a:extLst>
            </p:cNvPr>
            <p:cNvSpPr/>
            <p:nvPr/>
          </p:nvSpPr>
          <p:spPr>
            <a:xfrm>
              <a:off x="2027534" y="-639465"/>
              <a:ext cx="8136929" cy="813692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1194E61D-E4B8-4163-A57D-2F71A28ADE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880" y="-431051"/>
            <a:ext cx="7344240" cy="73442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ED0B77-41B8-4D64-84E1-F1D60EFA7A57}"/>
              </a:ext>
            </a:extLst>
          </p:cNvPr>
          <p:cNvSpPr txBox="1"/>
          <p:nvPr userDrawn="1"/>
        </p:nvSpPr>
        <p:spPr>
          <a:xfrm>
            <a:off x="2894312" y="2921169"/>
            <a:ext cx="6403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100" dirty="0">
                <a:solidFill>
                  <a:schemeClr val="accent3"/>
                </a:solidFill>
                <a:latin typeface="+mj-ea"/>
                <a:ea typeface="+mj-ea"/>
              </a:rPr>
              <a:t>向量范数的定义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98B4EA-351F-4952-9DE8-682A42B21C98}"/>
              </a:ext>
            </a:extLst>
          </p:cNvPr>
          <p:cNvCxnSpPr/>
          <p:nvPr/>
        </p:nvCxnSpPr>
        <p:spPr>
          <a:xfrm>
            <a:off x="3936000" y="4706946"/>
            <a:ext cx="43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0DF487F-70FF-48F3-97E7-6E3463741B7E}"/>
              </a:ext>
            </a:extLst>
          </p:cNvPr>
          <p:cNvCxnSpPr/>
          <p:nvPr/>
        </p:nvCxnSpPr>
        <p:spPr>
          <a:xfrm>
            <a:off x="3936000" y="5245323"/>
            <a:ext cx="43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47E84D5-E855-41FD-A9A6-956491F58314}"/>
              </a:ext>
            </a:extLst>
          </p:cNvPr>
          <p:cNvSpPr/>
          <p:nvPr userDrawn="1"/>
        </p:nvSpPr>
        <p:spPr>
          <a:xfrm>
            <a:off x="4918134" y="4745302"/>
            <a:ext cx="208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理学院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张亮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9CE02D-A0C3-4FDE-A9E3-768398124A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18" y="817555"/>
            <a:ext cx="2064565" cy="19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760"/>
      </p:ext>
    </p:extLst>
  </p:cSld>
  <p:clrMapOvr>
    <a:masterClrMapping/>
  </p:clrMapOvr>
  <p:transition spd="slow">
    <p:strips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DC68EFD-C1EC-4F76-B9BD-75D181F9E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44400" cy="6953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9DD506-05DE-4E3C-95F8-C09A59D97382}"/>
              </a:ext>
            </a:extLst>
          </p:cNvPr>
          <p:cNvSpPr/>
          <p:nvPr userDrawn="1"/>
        </p:nvSpPr>
        <p:spPr>
          <a:xfrm>
            <a:off x="0" y="558515"/>
            <a:ext cx="12344400" cy="6001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F6C02D-3C8B-4720-8591-1C25439A0CC3}"/>
              </a:ext>
            </a:extLst>
          </p:cNvPr>
          <p:cNvSpPr/>
          <p:nvPr userDrawn="1"/>
        </p:nvSpPr>
        <p:spPr>
          <a:xfrm>
            <a:off x="0" y="531275"/>
            <a:ext cx="123444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DCFF06-EE8F-4516-82B1-0C85604E580C}"/>
              </a:ext>
            </a:extLst>
          </p:cNvPr>
          <p:cNvSpPr/>
          <p:nvPr userDrawn="1"/>
        </p:nvSpPr>
        <p:spPr>
          <a:xfrm>
            <a:off x="0" y="6524458"/>
            <a:ext cx="123444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99BFB-F301-422B-AFEB-354FB12921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36" y="85638"/>
            <a:ext cx="1636364" cy="360000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C1E2C03-1066-4F09-AA9C-50C8915AF1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574327"/>
            <a:ext cx="6388100" cy="720000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48921762"/>
      </p:ext>
    </p:extLst>
  </p:cSld>
  <p:clrMapOvr>
    <a:masterClrMapping/>
  </p:clrMapOvr>
  <p:transition spd="slow">
    <p:strips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A1104012-D94E-4495-B1D6-AB3CF45F7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93" t="16308" r="17860" b="4605"/>
          <a:stretch/>
        </p:blipFill>
        <p:spPr>
          <a:xfrm>
            <a:off x="0" y="0"/>
            <a:ext cx="12750358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0B9E4F-6D83-48B3-848B-54C93AD37100}"/>
              </a:ext>
            </a:extLst>
          </p:cNvPr>
          <p:cNvGrpSpPr/>
          <p:nvPr userDrawn="1"/>
        </p:nvGrpSpPr>
        <p:grpSpPr>
          <a:xfrm>
            <a:off x="1858531" y="-808470"/>
            <a:ext cx="8474939" cy="8474939"/>
            <a:chOff x="1858530" y="-808470"/>
            <a:chExt cx="8474939" cy="847493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8803D99-552F-4C96-B16E-617370DE44C1}"/>
                </a:ext>
              </a:extLst>
            </p:cNvPr>
            <p:cNvSpPr/>
            <p:nvPr/>
          </p:nvSpPr>
          <p:spPr>
            <a:xfrm>
              <a:off x="1858530" y="-808470"/>
              <a:ext cx="8474939" cy="847493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E2C32C-B006-4536-9203-327B1D2B140E}"/>
                </a:ext>
              </a:extLst>
            </p:cNvPr>
            <p:cNvSpPr/>
            <p:nvPr/>
          </p:nvSpPr>
          <p:spPr>
            <a:xfrm>
              <a:off x="2027534" y="-639465"/>
              <a:ext cx="8136929" cy="813692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1194E61D-E4B8-4163-A57D-2F71A28ADE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880" y="-431051"/>
            <a:ext cx="7344240" cy="73442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ED0B77-41B8-4D64-84E1-F1D60EFA7A57}"/>
              </a:ext>
            </a:extLst>
          </p:cNvPr>
          <p:cNvSpPr txBox="1"/>
          <p:nvPr userDrawn="1"/>
        </p:nvSpPr>
        <p:spPr>
          <a:xfrm>
            <a:off x="4418956" y="3254753"/>
            <a:ext cx="33540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spc="100" dirty="0">
                <a:solidFill>
                  <a:schemeClr val="accent3"/>
                </a:solidFill>
                <a:latin typeface="+mj-ea"/>
                <a:ea typeface="+mj-ea"/>
              </a:rPr>
              <a:t>谢谢</a:t>
            </a:r>
            <a:endParaRPr lang="en-US" altLang="zh-CN" sz="7200" b="1" spc="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algn="dist"/>
            <a:r>
              <a:rPr lang="en-US" altLang="zh-CN" sz="2400" b="1" spc="100" dirty="0">
                <a:solidFill>
                  <a:schemeClr val="accent3"/>
                </a:solidFill>
                <a:latin typeface="+mj-ea"/>
                <a:ea typeface="+mj-ea"/>
              </a:rPr>
              <a:t>THANK YOU</a:t>
            </a:r>
            <a:endParaRPr lang="zh-CN" altLang="en-US" sz="2400" b="1" spc="1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9CE02D-A0C3-4FDE-A9E3-768398124A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17" y="1527975"/>
            <a:ext cx="1501563" cy="14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22204"/>
      </p:ext>
    </p:extLst>
  </p:cSld>
  <p:clrMapOvr>
    <a:masterClrMapping/>
  </p:clrMapOvr>
  <p:transition spd="slow">
    <p:strips dir="r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BA5F75-4952-46AA-AAD7-00F60292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53FD92-F770-4441-82DC-8B98B4E2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DF5CC-F52C-4BFA-88EA-AA30167DA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DBD2-C522-439D-9C27-93602316D99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DCFBA-E91E-4CCB-979A-0F57AC263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DD520-274C-4F07-AC00-041D25BC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DE16-7891-4560-94C2-7B74448FF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31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01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61.png"/><Relationship Id="rId10" Type="http://schemas.openxmlformats.org/officeDocument/2006/relationships/image" Target="../media/image490.png"/><Relationship Id="rId4" Type="http://schemas.openxmlformats.org/officeDocument/2006/relationships/image" Target="../media/image451.png"/><Relationship Id="rId9" Type="http://schemas.openxmlformats.org/officeDocument/2006/relationships/image" Target="../media/image4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7.png"/><Relationship Id="rId10" Type="http://schemas.openxmlformats.org/officeDocument/2006/relationships/image" Target="../media/image170.png"/><Relationship Id="rId4" Type="http://schemas.openxmlformats.org/officeDocument/2006/relationships/image" Target="../media/image16.png"/><Relationship Id="rId9" Type="http://schemas.openxmlformats.org/officeDocument/2006/relationships/image" Target="../media/image160.png"/><Relationship Id="rId1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5.png"/><Relationship Id="rId4" Type="http://schemas.openxmlformats.org/officeDocument/2006/relationships/image" Target="../media/image320.png"/><Relationship Id="rId9" Type="http://schemas.openxmlformats.org/officeDocument/2006/relationships/image" Target="../media/image3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/>
        </p:nvSpPr>
        <p:spPr bwMode="auto">
          <a:xfrm>
            <a:off x="2171564" y="1687389"/>
            <a:ext cx="7776864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向量范数</a:t>
            </a:r>
          </a:p>
        </p:txBody>
      </p:sp>
      <p:sp>
        <p:nvSpPr>
          <p:cNvPr id="4" name="Rectangle 6"/>
          <p:cNvSpPr>
            <a:spLocks noGrp="1" noChangeArrowheads="1"/>
          </p:cNvSpPr>
          <p:nvPr/>
        </p:nvSpPr>
        <p:spPr bwMode="auto">
          <a:xfrm>
            <a:off x="2243572" y="3418011"/>
            <a:ext cx="7776864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主讲人：赵维锐 </a:t>
            </a:r>
            <a:endParaRPr lang="en-US" altLang="zh-CN" dirty="0"/>
          </a:p>
          <a:p>
            <a:r>
              <a:rPr lang="zh-CN" altLang="en-US" dirty="0"/>
              <a:t>单位：武汉理工大学</a:t>
            </a:r>
          </a:p>
        </p:txBody>
      </p:sp>
    </p:spTree>
    <p:extLst>
      <p:ext uri="{BB962C8B-B14F-4D97-AF65-F5344CB8AC3E}">
        <p14:creationId xmlns:p14="http://schemas.microsoft.com/office/powerpoint/2010/main" val="2869572951"/>
      </p:ext>
    </p:extLst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向量的范数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/>
              <p:cNvSpPr>
                <a:spLocks noChangeArrowheads="1"/>
              </p:cNvSpPr>
              <p:nvPr/>
            </p:nvSpPr>
            <p:spPr bwMode="auto">
              <a:xfrm>
                <a:off x="714791" y="1494331"/>
                <a:ext cx="741521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例</a:t>
                </a:r>
                <a:r>
                  <a:rPr lang="en-US" altLang="zh-CN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3 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是复数域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ℂ</m:t>
                    </m:r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上的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n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维线性空间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endParaRPr lang="zh-CN" altLang="en-US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91" y="1494331"/>
                <a:ext cx="7415213" cy="461665"/>
              </a:xfrm>
              <a:prstGeom prst="rect">
                <a:avLst/>
              </a:prstGeom>
              <a:blipFill>
                <a:blip r:embed="rId3"/>
                <a:stretch>
                  <a:fillRect l="-1233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971295" y="2067796"/>
                <a:ext cx="7415213" cy="47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的一组基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∀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∈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有唯一的表达式</a:t>
                </a:r>
              </a:p>
            </p:txBody>
          </p:sp>
        </mc:Choice>
        <mc:Fallback xmlns="">
          <p:sp>
            <p:nvSpPr>
              <p:cNvPr id="10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295" y="2067796"/>
                <a:ext cx="7415213" cy="470000"/>
              </a:xfrm>
              <a:prstGeom prst="rect">
                <a:avLst/>
              </a:prstGeom>
              <a:blipFill rotWithShape="1">
                <a:blip r:embed="rId4"/>
                <a:stretch>
                  <a:fillRect l="-1233" t="-10390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3"/>
              <p:cNvSpPr>
                <a:spLocks noChangeArrowheads="1"/>
              </p:cNvSpPr>
              <p:nvPr/>
            </p:nvSpPr>
            <p:spPr bwMode="auto">
              <a:xfrm>
                <a:off x="971295" y="2568465"/>
                <a:ext cx="741521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𝜶</m:t>
                      </m:r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+⋯+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295" y="2568465"/>
                <a:ext cx="741521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971295" y="3160454"/>
                <a:ext cx="7415213" cy="837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记坐标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  <a:ea typeface="+mn-ea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.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‖⋅‖</m:t>
                    </m:r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的一个向量范数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定义</a:t>
                </a:r>
              </a:p>
            </p:txBody>
          </p:sp>
        </mc:Choice>
        <mc:Fallback xmlns="">
          <p:sp>
            <p:nvSpPr>
              <p:cNvPr id="13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295" y="3160454"/>
                <a:ext cx="7415213" cy="837537"/>
              </a:xfrm>
              <a:prstGeom prst="rect">
                <a:avLst/>
              </a:prstGeom>
              <a:blipFill rotWithShape="0">
                <a:blip r:embed="rId6"/>
                <a:stretch>
                  <a:fillRect l="-1233" t="-5072" b="-152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1123694" y="3978074"/>
                <a:ext cx="7415213" cy="494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𝝁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=‖</m:t>
                      </m:r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‖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3694" y="3978074"/>
                <a:ext cx="7415213" cy="494751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978031" y="4617398"/>
                <a:ext cx="7415213" cy="494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证明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的一个向量范数</a:t>
                </a:r>
                <a:r>
                  <a:rPr lang="en-US" altLang="zh-CN" sz="24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.</a:t>
                </a:r>
                <a:endParaRPr lang="zh-CN" altLang="en-US" sz="2400" b="1" i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8031" y="4617398"/>
                <a:ext cx="7415213" cy="494751"/>
              </a:xfrm>
              <a:prstGeom prst="rect">
                <a:avLst/>
              </a:prstGeom>
              <a:blipFill>
                <a:blip r:embed="rId8"/>
                <a:stretch>
                  <a:fillRect l="-1233" t="-9756" b="-195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3080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3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向量的范数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692805" y="1463137"/>
                <a:ext cx="741521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证明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∀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𝜷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r>
                  <a:rPr lang="en-US" altLang="zh-CN" sz="20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𝒌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ℂ</m:t>
                    </m:r>
                  </m:oMath>
                </a14:m>
                <a:r>
                  <a:rPr lang="en-US" altLang="zh-CN" sz="20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𝜷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下的坐标分别为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𝒀</m:t>
                    </m:r>
                  </m:oMath>
                </a14:m>
                <a:r>
                  <a:rPr lang="en-US" altLang="zh-CN" sz="20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. </a:t>
                </a:r>
                <a:endParaRPr lang="zh-CN" altLang="en-US" sz="2000" b="1" i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805" y="1463137"/>
                <a:ext cx="7415213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905" t="-7576" r="-493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3"/>
              <p:cNvSpPr>
                <a:spLocks noChangeArrowheads="1"/>
              </p:cNvSpPr>
              <p:nvPr/>
            </p:nvSpPr>
            <p:spPr bwMode="auto">
              <a:xfrm>
                <a:off x="692805" y="1995390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𝑿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;  </a:t>
                </a:r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805" y="1995390"/>
                <a:ext cx="7415213" cy="427618"/>
              </a:xfrm>
              <a:prstGeom prst="rect">
                <a:avLst/>
              </a:prstGeom>
              <a:blipFill>
                <a:blip r:embed="rId4"/>
                <a:stretch>
                  <a:fillRect l="-905" t="-7143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1246257" y="2511497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𝑿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⇔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⇔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6257" y="2511497"/>
                <a:ext cx="7415213" cy="427618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692805" y="3124949"/>
                <a:ext cx="741521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𝑘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𝑘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𝑘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+⋯+</m:t>
                    </m:r>
                    <m:r>
                      <a:rPr lang="en-US" altLang="zh-CN" sz="2000" b="0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𝑘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𝑘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805" y="3124949"/>
                <a:ext cx="7415213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905" t="-9231" b="-2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45205" y="3682660"/>
                <a:ext cx="741521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坐标为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𝑘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𝑿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从而</a:t>
                </a:r>
              </a:p>
            </p:txBody>
          </p:sp>
        </mc:Choice>
        <mc:Fallback xmlns="">
          <p:sp>
            <p:nvSpPr>
              <p:cNvPr id="1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205" y="3682660"/>
                <a:ext cx="7415213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905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1125942" y="4084209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𝑘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𝝁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𝑘</m:t>
                          </m:r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𝑿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𝑿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𝝁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942" y="4084209"/>
                <a:ext cx="7415213" cy="427618"/>
              </a:xfrm>
              <a:prstGeom prst="rect">
                <a:avLst/>
              </a:prstGeom>
              <a:blipFill>
                <a:blip r:embed="rId8"/>
                <a:stretch>
                  <a:fillRect b="-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692804" y="4586179"/>
                <a:ext cx="784835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𝜷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+⋯+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0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+</m:t>
                    </m:r>
                    <m:r>
                      <a:rPr lang="en-US" altLang="zh-CN" sz="20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𝜷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的坐标为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</a:t>
                </a:r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804" y="4586179"/>
                <a:ext cx="7848351" cy="400110"/>
              </a:xfrm>
              <a:prstGeom prst="rect">
                <a:avLst/>
              </a:prstGeom>
              <a:blipFill>
                <a:blip r:embed="rId9"/>
                <a:stretch>
                  <a:fillRect l="-855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848074" y="5146709"/>
            <a:ext cx="7415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从而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1112033" y="5531480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+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𝝁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𝑿</m:t>
                          </m:r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𝒀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𝑿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𝒀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𝝁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𝝁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2033" y="5531480"/>
                <a:ext cx="7415213" cy="427618"/>
              </a:xfrm>
              <a:prstGeom prst="rect">
                <a:avLst/>
              </a:prstGeom>
              <a:blipFill>
                <a:blip r:embed="rId10"/>
                <a:stretch>
                  <a:fillRect b="-70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3"/>
              <p:cNvSpPr>
                <a:spLocks noChangeArrowheads="1"/>
              </p:cNvSpPr>
              <p:nvPr/>
            </p:nvSpPr>
            <p:spPr bwMode="auto">
              <a:xfrm>
                <a:off x="874638" y="6006699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ea typeface="+mn-ea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/>
                                <a:ea typeface="+mn-ea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微软雅黑"/>
                    <a:ea typeface="微软雅黑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微软雅黑"/>
                    <a:ea typeface="微软雅黑"/>
                  </a:rPr>
                  <a:t>的一个向量范数</a:t>
                </a:r>
                <a:r>
                  <a:rPr lang="en-US" altLang="zh-CN" sz="2000" b="1" i="1" dirty="0">
                    <a:solidFill>
                      <a:srgbClr val="006666"/>
                    </a:solidFill>
                    <a:latin typeface="微软雅黑"/>
                    <a:ea typeface="微软雅黑"/>
                  </a:rPr>
                  <a:t>.</a:t>
                </a:r>
                <a:endParaRPr lang="zh-CN" altLang="en-US" sz="2000" b="1" i="1" dirty="0">
                  <a:solidFill>
                    <a:srgbClr val="006666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22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638" y="6006699"/>
                <a:ext cx="7415213" cy="427618"/>
              </a:xfrm>
              <a:prstGeom prst="rect">
                <a:avLst/>
              </a:prstGeom>
              <a:blipFill>
                <a:blip r:embed="rId11"/>
                <a:stretch>
                  <a:fillRect l="-822" t="-7143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16047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4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向量范数的等价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518067"/>
                <a:ext cx="7561263" cy="2382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定义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是</a:t>
                </a:r>
                <a:r>
                  <a:rPr lang="en-US" altLang="zh-CN" sz="2400" b="1" dirty="0">
                    <a:latin typeface="+mn-ea"/>
                  </a:rPr>
                  <a:t>n</a:t>
                </a:r>
                <a:r>
                  <a:rPr lang="zh-CN" altLang="en-US" sz="2400" b="1" dirty="0">
                    <a:latin typeface="+mn-ea"/>
                  </a:rPr>
                  <a:t>维线性空间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𝑽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上定义的两种向量范数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如果存在与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无关的正数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使得</a:t>
                </a:r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>
                    <a:latin typeface="+mn-ea"/>
                  </a:rPr>
                  <a:t>则称范数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i="0" dirty="0">
                    <a:latin typeface="+mj-lt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B0F0"/>
                    </a:solidFill>
                    <a:latin typeface="+mn-ea"/>
                  </a:rPr>
                  <a:t>等价</a:t>
                </a:r>
                <a:r>
                  <a:rPr lang="en-US" altLang="zh-CN" sz="2400" b="1" dirty="0">
                    <a:latin typeface="+mn-ea"/>
                  </a:rPr>
                  <a:t>(</a:t>
                </a:r>
                <a:r>
                  <a:rPr lang="en-US" altLang="zh-CN" sz="2400" b="1" dirty="0">
                    <a:latin typeface="Cambria" pitchFamily="18" charset="0"/>
                    <a:ea typeface="Cambria" pitchFamily="18" charset="0"/>
                  </a:rPr>
                  <a:t>equivalent</a:t>
                </a:r>
                <a:r>
                  <a:rPr lang="en-US" altLang="zh-CN" sz="2400" b="1" dirty="0">
                    <a:latin typeface="+mn-ea"/>
                  </a:rPr>
                  <a:t>).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518067"/>
                <a:ext cx="7561263" cy="2382191"/>
              </a:xfrm>
              <a:prstGeom prst="rect">
                <a:avLst/>
              </a:prstGeom>
              <a:blipFill rotWithShape="1">
                <a:blip r:embed="rId2"/>
                <a:stretch>
                  <a:fillRect l="-1613" t="-767" b="-33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388" y="4083994"/>
                <a:ext cx="7561263" cy="1052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定理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有限维线性空间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𝑽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上的任意两个向量范数都是等价的</a:t>
                </a:r>
                <a:r>
                  <a:rPr lang="en-US" altLang="zh-CN" sz="2400" b="1" dirty="0">
                    <a:latin typeface="+mn-ea"/>
                  </a:rPr>
                  <a:t>.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388" y="4083994"/>
                <a:ext cx="7561263" cy="1052596"/>
              </a:xfrm>
              <a:prstGeom prst="rect">
                <a:avLst/>
              </a:prstGeom>
              <a:blipFill rotWithShape="1">
                <a:blip r:embed="rId3"/>
                <a:stretch>
                  <a:fillRect l="-1613" t="-1734" r="-968" b="-86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8">
            <a:extLst>
              <a:ext uri="{FF2B5EF4-FFF2-40B4-BE49-F238E27FC236}">
                <a16:creationId xmlns:a16="http://schemas.microsoft.com/office/drawing/2014/main" id="{88E0C11F-6794-4FFC-92F4-CE4389D1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62" y="5174440"/>
            <a:ext cx="7561263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195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证明</a:t>
            </a:r>
            <a:r>
              <a:rPr lang="en-US" altLang="zh-CN" sz="2400" b="1" dirty="0">
                <a:latin typeface="+mn-ea"/>
              </a:rPr>
              <a:t>: </a:t>
            </a:r>
            <a:r>
              <a:rPr lang="zh-CN" altLang="en-US" sz="2400" b="1" dirty="0">
                <a:latin typeface="+mn-ea"/>
              </a:rPr>
              <a:t>略</a:t>
            </a:r>
            <a:r>
              <a:rPr lang="en-US" altLang="zh-CN" sz="2400" b="1" dirty="0">
                <a:latin typeface="+mn-ea"/>
              </a:rPr>
              <a:t>.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43608" y="5957799"/>
            <a:ext cx="7488238" cy="61236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2000" b="1" kern="0" dirty="0">
                <a:latin typeface="+mn-ea"/>
              </a:rPr>
              <a:t>注：</a:t>
            </a:r>
            <a:r>
              <a:rPr lang="zh-CN" altLang="en-US" sz="2000" b="1" kern="0" dirty="0">
                <a:solidFill>
                  <a:srgbClr val="002060"/>
                </a:solidFill>
                <a:latin typeface="+mn-ea"/>
              </a:rPr>
              <a:t>该结论不能推广到无穷维空间</a:t>
            </a:r>
            <a:r>
              <a:rPr lang="en-US" altLang="zh-CN" sz="2000" b="1" kern="0" dirty="0">
                <a:solidFill>
                  <a:srgbClr val="002060"/>
                </a:solidFill>
                <a:latin typeface="+mn-ea"/>
              </a:rPr>
              <a:t>.</a:t>
            </a:r>
            <a:endParaRPr lang="en-US" altLang="zh-CN" sz="2000" b="1" kern="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18010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598526-04A8-48CB-AA1E-CA813439A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向量范数的等价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714790" y="1494331"/>
                <a:ext cx="88339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例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中的向量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=(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有</a:t>
                </a:r>
                <a:endParaRPr lang="en-US" altLang="zh-CN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90" y="1494331"/>
                <a:ext cx="883394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035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86695" y="2166026"/>
                <a:ext cx="6277488" cy="562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rad>
                      <m:sSub>
                        <m:sSub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sSub>
                        <m:sSubPr>
                          <m:ctrlP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kumimoji="1"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695" y="2166026"/>
                <a:ext cx="6277488" cy="562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08777" y="2890855"/>
                <a:ext cx="4721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b="1" dirty="0">
                    <a:latin typeface="+mn-ea"/>
                  </a:rPr>
                  <a:t>这表明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sz="2000" b="1" i="1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zh-CN" altLang="en-US" sz="2000" b="1" dirty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sz="2000" b="1" i="1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zh-CN" altLang="en-US" sz="2000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sz="2000" b="1" i="1">
                                <a:latin typeface="Cambria Math"/>
                              </a:rPr>
                              <m:t>𝜶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1" i="1">
                            <a:latin typeface="Cambria Math"/>
                          </a:rPr>
                          <m:t>∞</m:t>
                        </m:r>
                      </m:sub>
                    </m:sSub>
                  </m:oMath>
                </a14:m>
                <a:r>
                  <a:rPr kumimoji="1" lang="zh-CN" altLang="en-US" sz="2000" b="1" dirty="0">
                    <a:latin typeface="+mn-ea"/>
                  </a:rPr>
                  <a:t>是相互等价的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77" y="2890855"/>
                <a:ext cx="4721677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1290" t="-7576" r="-129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388" y="3440399"/>
                <a:ext cx="7561263" cy="1495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定理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kumimoji="1" lang="zh-CN" altLang="en-US" sz="2400" b="1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kumimoji="1" lang="en-US" altLang="zh-CN" sz="2400" b="1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zh-CN" altLang="en-US" sz="2400" b="1" dirty="0">
                    <a:latin typeface="+mn-ea"/>
                  </a:rPr>
                  <a:t>中，对于向量序列：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1" lang="en-US" altLang="zh-CN" sz="24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1" lang="en-US" altLang="zh-CN" sz="24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kumimoji="1" lang="en-US" altLang="zh-CN" sz="2400" b="1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kumimoji="1" lang="en-US" altLang="zh-CN" sz="2400" b="1" i="1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kumimoji="1" lang="en-US" altLang="zh-CN" sz="2400" b="1" i="1">
                        <a:latin typeface="Cambria Math"/>
                      </a:rPr>
                      <m:t>,⋯</m:t>
                    </m:r>
                    <m:r>
                      <a:rPr kumimoji="1" lang="zh-CN" altLang="en-US" sz="2400" b="1" i="1">
                        <a:latin typeface="Cambria Math"/>
                      </a:rPr>
                      <m:t>，</m:t>
                    </m:r>
                  </m:oMath>
                </a14:m>
                <a:r>
                  <a:rPr kumimoji="1" lang="zh-CN" altLang="en-US" sz="2400" b="1" dirty="0">
                    <a:latin typeface="+mn-ea"/>
                  </a:rPr>
                  <a:t>则</a:t>
                </a:r>
                <a:endParaRPr kumimoji="1"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388" y="3440399"/>
                <a:ext cx="7561263" cy="1495794"/>
              </a:xfrm>
              <a:prstGeom prst="rect">
                <a:avLst/>
              </a:prstGeom>
              <a:blipFill rotWithShape="1">
                <a:blip r:embed="rId6"/>
                <a:stretch>
                  <a:fillRect l="-1613" t="-122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84946" y="4370248"/>
                <a:ext cx="5653919" cy="813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zh-CN" altLang="en-US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𝜶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 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zh-CN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400" b="1" i="1" smtClean="0">
                          <a:latin typeface="Cambria Math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→∞)</m:t>
                      </m:r>
                    </m:oMath>
                  </m:oMathPara>
                </a14:m>
                <a:endParaRPr kumimoji="1"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46" y="4370248"/>
                <a:ext cx="5653919" cy="81310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57775" y="5256435"/>
                <a:ext cx="42788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b="1" dirty="0">
                    <a:latin typeface="+mn-ea"/>
                  </a:rPr>
                  <a:t>其中，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>
                            <a:latin typeface="Cambria Math"/>
                          </a:rPr>
                          <m:t>∙</m:t>
                        </m:r>
                      </m:e>
                    </m:d>
                  </m:oMath>
                </a14:m>
                <a:r>
                  <a:rPr kumimoji="1" lang="zh-CN" altLang="en-US" sz="2400" b="1" dirty="0">
                    <a:latin typeface="+mn-ea"/>
                  </a:rPr>
                  <a:t>为任意一种向量范数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75" y="5256435"/>
                <a:ext cx="427880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282" t="-10526" r="-128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14790" y="5875313"/>
            <a:ext cx="6596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注：</a:t>
            </a:r>
            <a:r>
              <a:rPr kumimoji="1" lang="zh-CN" altLang="en-US" sz="2000" b="1" dirty="0">
                <a:solidFill>
                  <a:srgbClr val="002060"/>
                </a:solidFill>
                <a:latin typeface="+mn-ea"/>
              </a:rPr>
              <a:t>这表明有限维空间中序列在各种范数下收敛的一致性</a:t>
            </a:r>
            <a:endParaRPr lang="zh-CN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952531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4" grpId="0"/>
      <p:bldP spid="9" grpId="0"/>
      <p:bldP spid="5" grpId="0"/>
      <p:bldP spid="6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797204"/>
      </p:ext>
    </p:extLst>
  </p:cSld>
  <p:clrMapOvr>
    <a:masterClrMapping/>
  </p:clrMapOvr>
  <p:transition spd="slow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598526-04A8-48CB-AA1E-CA813439A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英国海岸线的长度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0203BB-0E98-40BB-917C-4A732B5A7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0" y="1294327"/>
            <a:ext cx="3363316" cy="5027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00107-8786-41C8-82BD-0B630DFFDFB5}"/>
              </a:ext>
            </a:extLst>
          </p:cNvPr>
          <p:cNvSpPr/>
          <p:nvPr/>
        </p:nvSpPr>
        <p:spPr>
          <a:xfrm>
            <a:off x="3962399" y="1615184"/>
            <a:ext cx="4294189" cy="158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1967</a:t>
            </a:r>
            <a:r>
              <a:rPr lang="zh-CN" altLang="en-US" sz="2000" b="1" dirty="0"/>
              <a:t>年，数学家</a:t>
            </a:r>
            <a:r>
              <a:rPr lang="en-US" altLang="zh-CN" sz="2000" b="1" dirty="0"/>
              <a:t>Mandelbrot</a:t>
            </a:r>
            <a:r>
              <a:rPr lang="zh-CN" altLang="en-US" sz="2000" b="1" dirty="0"/>
              <a:t>在科学杂志上发表了文章问：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</a:rPr>
              <a:t>“英国的海岸线有多长？”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D66586-8FB0-49DD-86B7-3CADD7E79DBB}"/>
              </a:ext>
            </a:extLst>
          </p:cNvPr>
          <p:cNvSpPr/>
          <p:nvPr/>
        </p:nvSpPr>
        <p:spPr>
          <a:xfrm>
            <a:off x="3962398" y="3521924"/>
            <a:ext cx="4294189" cy="23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5"/>
                </a:solidFill>
              </a:rPr>
              <a:t>结论：</a:t>
            </a:r>
            <a:endParaRPr lang="en-US" altLang="zh-CN" sz="3600" b="1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3600" b="1" dirty="0"/>
              <a:t>英国海岸线的长度是无法</a:t>
            </a:r>
            <a:r>
              <a:rPr lang="zh-CN" altLang="en-US" sz="3600" b="1" dirty="0">
                <a:solidFill>
                  <a:schemeClr val="accent6"/>
                </a:solidFill>
              </a:rPr>
              <a:t>精确测量</a:t>
            </a:r>
            <a:r>
              <a:rPr lang="zh-CN" altLang="en-US" sz="3600" b="1" dirty="0"/>
              <a:t>的！</a:t>
            </a:r>
          </a:p>
        </p:txBody>
      </p:sp>
    </p:spTree>
    <p:extLst>
      <p:ext uri="{BB962C8B-B14F-4D97-AF65-F5344CB8AC3E}">
        <p14:creationId xmlns:p14="http://schemas.microsoft.com/office/powerpoint/2010/main" val="304480425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94C987-F64C-414C-8FCF-A928F6B351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英国海岸线的长度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D2E5CF-E52B-4BAF-819D-8901A655B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3"/>
          <a:stretch/>
        </p:blipFill>
        <p:spPr>
          <a:xfrm>
            <a:off x="1035550" y="1432997"/>
            <a:ext cx="3214660" cy="100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EAE822-20AF-4EE1-B652-C61FC7150DAD}"/>
              </a:ext>
            </a:extLst>
          </p:cNvPr>
          <p:cNvSpPr/>
          <p:nvPr/>
        </p:nvSpPr>
        <p:spPr>
          <a:xfrm>
            <a:off x="1396385" y="257966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用较粗的刻度去度量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BDAD6C3-D098-4CCA-9342-9D4797C64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105" y="2579667"/>
            <a:ext cx="2492990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</a:rPr>
              <a:t>用较细的刻度去度量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0C7151-DCEF-4DDF-9E9B-55AA5B7D35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45" y="1432997"/>
            <a:ext cx="3298910" cy="100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9738238-B9E8-4EE2-BC20-5A03BF02EC95}"/>
              </a:ext>
            </a:extLst>
          </p:cNvPr>
          <p:cNvSpPr/>
          <p:nvPr/>
        </p:nvSpPr>
        <p:spPr>
          <a:xfrm>
            <a:off x="1035550" y="3108611"/>
            <a:ext cx="7109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</a:rPr>
              <a:t>结论：用不同的度量去刻画同一个事物，所得的结果不一样！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AFFB3F-97C6-45AC-A033-6837BBCC7414}"/>
              </a:ext>
            </a:extLst>
          </p:cNvPr>
          <p:cNvSpPr/>
          <p:nvPr/>
        </p:nvSpPr>
        <p:spPr>
          <a:xfrm>
            <a:off x="1035550" y="364739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/>
              <a:t>由此产生新的数学学科：</a:t>
            </a:r>
            <a:r>
              <a:rPr lang="zh-CN" altLang="en-US" sz="2400" b="1" dirty="0">
                <a:solidFill>
                  <a:schemeClr val="accent5"/>
                </a:solidFill>
              </a:rPr>
              <a:t>分形几何</a:t>
            </a:r>
            <a:endParaRPr lang="zh-CN" altLang="en-US" sz="2400" b="1" dirty="0"/>
          </a:p>
        </p:txBody>
      </p:sp>
      <p:pic>
        <p:nvPicPr>
          <p:cNvPr id="9" name="Picture 2" descr="C:\Users\Administrator\Pictures\timg (2).jpg">
            <a:extLst>
              <a:ext uri="{FF2B5EF4-FFF2-40B4-BE49-F238E27FC236}">
                <a16:creationId xmlns:a16="http://schemas.microsoft.com/office/drawing/2014/main" id="{126FD6DB-002D-4870-9E2E-5E237F3A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85" y="4173467"/>
            <a:ext cx="2196033" cy="219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5F73ED-39CE-4C5B-B0A3-3FBE820F7551}"/>
              </a:ext>
            </a:extLst>
          </p:cNvPr>
          <p:cNvSpPr/>
          <p:nvPr/>
        </p:nvSpPr>
        <p:spPr>
          <a:xfrm>
            <a:off x="3668702" y="4756236"/>
            <a:ext cx="37753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b="1" dirty="0">
                <a:solidFill>
                  <a:schemeClr val="accent3"/>
                </a:solidFill>
              </a:rPr>
              <a:t>思考题：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800" b="1" dirty="0"/>
              <a:t>雪花的面积怎么度量？</a:t>
            </a:r>
          </a:p>
        </p:txBody>
      </p:sp>
    </p:spTree>
    <p:extLst>
      <p:ext uri="{BB962C8B-B14F-4D97-AF65-F5344CB8AC3E}">
        <p14:creationId xmlns:p14="http://schemas.microsoft.com/office/powerpoint/2010/main" val="409722656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E0D8CA-12DA-4E06-85DC-038B9D9FE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内积诱导的范数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8">
                <a:extLst>
                  <a:ext uri="{FF2B5EF4-FFF2-40B4-BE49-F238E27FC236}">
                    <a16:creationId xmlns:a16="http://schemas.microsoft.com/office/drawing/2014/main" id="{881F09BC-AEA8-4BB4-968F-C626F37C8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510348"/>
                <a:ext cx="5892356" cy="47000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欧氏空间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+mn-ea"/>
                  </a:rPr>
                  <a:t>中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的内积为</a:t>
                </a:r>
              </a:p>
            </p:txBody>
          </p:sp>
        </mc:Choice>
        <mc:Fallback xmlns="">
          <p:sp>
            <p:nvSpPr>
              <p:cNvPr id="3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1F09BC-AEA8-4BB4-968F-C626F37C8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510348"/>
                <a:ext cx="5892356" cy="470000"/>
              </a:xfrm>
              <a:prstGeom prst="rect">
                <a:avLst/>
              </a:prstGeom>
              <a:blipFill rotWithShape="1">
                <a:blip r:embed="rId2"/>
                <a:stretch>
                  <a:fillRect l="-1551" t="-7792" b="-2987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4887A97-433E-4F65-8B33-E51EEF2BDF60}"/>
                  </a:ext>
                </a:extLst>
              </p:cNvPr>
              <p:cNvSpPr/>
              <p:nvPr/>
            </p:nvSpPr>
            <p:spPr>
              <a:xfrm>
                <a:off x="695325" y="2746257"/>
                <a:ext cx="73271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定义向量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长度</a:t>
                </a:r>
                <a:r>
                  <a:rPr lang="zh-CN" altLang="en-US" sz="2400" b="1" dirty="0">
                    <a:latin typeface="+mn-ea"/>
                  </a:rPr>
                  <a:t>（或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范数</a:t>
                </a:r>
                <a:r>
                  <a:rPr lang="zh-CN" altLang="en-US" sz="2400" b="1" dirty="0">
                    <a:latin typeface="+mn-ea"/>
                  </a:rPr>
                  <a:t>）为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4887A97-433E-4F65-8B33-E51EEF2BD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2746257"/>
                <a:ext cx="7327132" cy="461665"/>
              </a:xfrm>
              <a:prstGeom prst="rect">
                <a:avLst/>
              </a:prstGeom>
              <a:blipFill>
                <a:blip r:embed="rId3"/>
                <a:stretch>
                  <a:fillRect l="-1248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0A9BFE-3AFE-434E-90E8-7661F8D836C7}"/>
                  </a:ext>
                </a:extLst>
              </p:cNvPr>
              <p:cNvSpPr/>
              <p:nvPr/>
            </p:nvSpPr>
            <p:spPr>
              <a:xfrm>
                <a:off x="2423592" y="2021932"/>
                <a:ext cx="47956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2800" b="1" i="1" dirty="0">
                    <a:latin typeface="Cambria Math" panose="02040503050406030204" pitchFamily="18" charset="0"/>
                  </a:rPr>
                  <a:t> </a:t>
                </a:r>
                <a:endParaRPr lang="zh-CN" altLang="en-US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B0A9BFE-3AFE-434E-90E8-7661F8D83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021932"/>
                <a:ext cx="479560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E8FB31-4A93-4A5F-9838-92CECA10618A}"/>
                  </a:ext>
                </a:extLst>
              </p:cNvPr>
              <p:cNvSpPr/>
              <p:nvPr/>
            </p:nvSpPr>
            <p:spPr>
              <a:xfrm>
                <a:off x="2046366" y="3246297"/>
                <a:ext cx="5284652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6E8FB31-4A93-4A5F-9838-92CECA10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366" y="3246297"/>
                <a:ext cx="5284652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2365DBB-CB0F-4794-B4A7-E00D60CC9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0209" y="5131224"/>
            <a:ext cx="2938171" cy="50905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CB3C8F3-5A7D-4EDB-8503-AF6474B1A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7175" y="4310063"/>
            <a:ext cx="1719263" cy="169068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D4F0E4-32E6-4CFF-B01B-1AA3930EF0C9}"/>
                  </a:ext>
                </a:extLst>
              </p:cNvPr>
              <p:cNvSpPr/>
              <p:nvPr/>
            </p:nvSpPr>
            <p:spPr>
              <a:xfrm>
                <a:off x="2423592" y="5155406"/>
                <a:ext cx="5984098" cy="532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accent3"/>
                    </a:solidFill>
                  </a:rPr>
                  <a:t>中向量的长度可以用直尺度量。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D4F0E4-32E6-4CFF-B01B-1AA3930EF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155406"/>
                <a:ext cx="5984098" cy="532966"/>
              </a:xfrm>
              <a:prstGeom prst="rect">
                <a:avLst/>
              </a:prstGeom>
              <a:blipFill>
                <a:blip r:embed="rId7"/>
                <a:stretch>
                  <a:fillRect t="-1034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83677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490F8D-C08D-458F-B5BB-05946603E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内积诱导的范数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5BE73AE7-ED13-4068-8FB7-AE497E06C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410240"/>
                <a:ext cx="7467600" cy="47000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可以证明，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+mn-ea"/>
                  </a:rPr>
                  <a:t>中向量长度满足如下本性性质：                           </a:t>
                </a: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BE73AE7-ED13-4068-8FB7-AE497E06C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410240"/>
                <a:ext cx="7467600" cy="470000"/>
              </a:xfrm>
              <a:prstGeom prst="rect">
                <a:avLst/>
              </a:prstGeom>
              <a:blipFill rotWithShape="1">
                <a:blip r:embed="rId2"/>
                <a:stretch>
                  <a:fillRect l="-1224" t="-7792" b="-2987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795A8D07-67BE-4596-99EE-D57FAC51E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98" y="1982070"/>
                <a:ext cx="7290790" cy="52322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1</a:t>
                </a:r>
                <a:r>
                  <a:rPr lang="zh-CN" altLang="en-US" sz="2400" b="1" dirty="0">
                    <a:latin typeface="+mn-ea"/>
                  </a:rPr>
                  <a:t>）非负性：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400" b="1" dirty="0">
                    <a:solidFill>
                      <a:schemeClr val="accent2"/>
                    </a:solidFill>
                    <a:latin typeface="+mn-ea"/>
                  </a:rPr>
                  <a:t>; </a:t>
                </a:r>
                <a:r>
                  <a:rPr lang="zh-CN" altLang="en-US" sz="2400" dirty="0">
                    <a:solidFill>
                      <a:schemeClr val="accent2"/>
                    </a:solidFill>
                    <a:latin typeface="+mn-ea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chemeClr val="accent2"/>
                    </a:solidFill>
                    <a:latin typeface="+mn-ea"/>
                  </a:rPr>
                  <a:t> </a:t>
                </a:r>
                <a:endParaRPr lang="zh-CN" altLang="en-US" sz="2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5A8D07-67BE-4596-99EE-D57FAC51E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7098" y="1982070"/>
                <a:ext cx="729079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254" b="-23256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4839EB-28E6-45D4-AFB6-42B62EF42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98" y="3656587"/>
                <a:ext cx="5714177" cy="52322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2</a:t>
                </a:r>
                <a:r>
                  <a:rPr lang="zh-CN" altLang="en-US" sz="2400" b="1" dirty="0">
                    <a:latin typeface="+mn-ea"/>
                  </a:rPr>
                  <a:t>）齐次性：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800" b="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|‖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 lang="zh-CN" altLang="en-US" sz="2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4839EB-28E6-45D4-AFB6-42B62EF42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7098" y="3656587"/>
                <a:ext cx="5714177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601" b="-23256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F2AFA300-B0FA-405B-B854-62FE02989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98" y="4222640"/>
                <a:ext cx="7467600" cy="523220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3</a:t>
                </a:r>
                <a:r>
                  <a:rPr lang="zh-CN" altLang="en-US" sz="2400" b="1" dirty="0">
                    <a:latin typeface="+mn-ea"/>
                  </a:rPr>
                  <a:t>）三角不等式：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+‖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 lang="zh-CN" altLang="en-US" sz="2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AFA300-B0FA-405B-B854-62FE02989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7098" y="4222640"/>
                <a:ext cx="746760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4" b="-23256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>
            <a:extLst>
              <a:ext uri="{FF2B5EF4-FFF2-40B4-BE49-F238E27FC236}">
                <a16:creationId xmlns:a16="http://schemas.microsoft.com/office/drawing/2014/main" id="{69B1EE96-0496-4BCC-AA43-CB18C97A6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5842285"/>
            <a:ext cx="7034738" cy="461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chemeClr val="accent6"/>
                </a:solidFill>
                <a:latin typeface="+mn-ea"/>
              </a:rPr>
              <a:t>问题：可否不通过内积的概念定义向量的长度？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C31DE6-09C9-4CF1-8457-BD18EF74421A}"/>
              </a:ext>
            </a:extLst>
          </p:cNvPr>
          <p:cNvGrpSpPr/>
          <p:nvPr/>
        </p:nvGrpSpPr>
        <p:grpSpPr>
          <a:xfrm>
            <a:off x="2872057" y="2661745"/>
            <a:ext cx="2991257" cy="830755"/>
            <a:chOff x="1803067" y="3750373"/>
            <a:chExt cx="2991257" cy="83075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D05A761-5483-42C8-B2B9-92FA3BB2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067" y="4062872"/>
              <a:ext cx="2991257" cy="518256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5A282D5-246C-49A5-A102-7298B5B0EDBC}"/>
                </a:ext>
              </a:extLst>
            </p:cNvPr>
            <p:cNvGrpSpPr/>
            <p:nvPr/>
          </p:nvGrpSpPr>
          <p:grpSpPr>
            <a:xfrm>
              <a:off x="1919195" y="3750373"/>
              <a:ext cx="2103450" cy="369332"/>
              <a:chOff x="1919195" y="3750373"/>
              <a:chExt cx="2103450" cy="369332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8EED0077-05EC-41F2-8FE5-2D3D6933B20E}"/>
                  </a:ext>
                </a:extLst>
              </p:cNvPr>
              <p:cNvCxnSpPr/>
              <p:nvPr/>
            </p:nvCxnSpPr>
            <p:spPr bwMode="auto">
              <a:xfrm flipV="1">
                <a:off x="1919195" y="3962391"/>
                <a:ext cx="1796355" cy="8384"/>
              </a:xfrm>
              <a:prstGeom prst="straightConnector1">
                <a:avLst/>
              </a:prstGeom>
              <a:ln w="28575">
                <a:tailEnd type="triangle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808EEF58-D2B6-4BF7-9F89-66F8CB5F772C}"/>
                      </a:ext>
                    </a:extLst>
                  </p:cNvPr>
                  <p:cNvSpPr/>
                  <p:nvPr/>
                </p:nvSpPr>
                <p:spPr>
                  <a:xfrm>
                    <a:off x="3624780" y="3750373"/>
                    <a:ext cx="3978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808EEF58-D2B6-4BF7-9F89-66F8CB5F77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4780" y="3750373"/>
                    <a:ext cx="39786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C65DE2-B1C5-4D43-B311-17146D6E1E91}"/>
              </a:ext>
            </a:extLst>
          </p:cNvPr>
          <p:cNvGrpSpPr/>
          <p:nvPr/>
        </p:nvGrpSpPr>
        <p:grpSpPr>
          <a:xfrm>
            <a:off x="2988185" y="2448334"/>
            <a:ext cx="1008112" cy="369332"/>
            <a:chOff x="1919195" y="3536962"/>
            <a:chExt cx="1008112" cy="369332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3949C3B-F14F-4DAF-AAFC-57DCCEDED5A0}"/>
                </a:ext>
              </a:extLst>
            </p:cNvPr>
            <p:cNvCxnSpPr/>
            <p:nvPr/>
          </p:nvCxnSpPr>
          <p:spPr bwMode="auto">
            <a:xfrm>
              <a:off x="1919195" y="3858291"/>
              <a:ext cx="1008112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x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DA39BAF-45CF-487D-840D-194EBC7941B2}"/>
                    </a:ext>
                  </a:extLst>
                </p:cNvPr>
                <p:cNvSpPr/>
                <p:nvPr/>
              </p:nvSpPr>
              <p:spPr>
                <a:xfrm>
                  <a:off x="2100345" y="3536962"/>
                  <a:ext cx="5389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DA39BAF-45CF-487D-840D-194EBC794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345" y="3536962"/>
                  <a:ext cx="5389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3FB507-DCF4-4EC2-B7BF-6D1447A6057E}"/>
              </a:ext>
            </a:extLst>
          </p:cNvPr>
          <p:cNvGrpSpPr/>
          <p:nvPr/>
        </p:nvGrpSpPr>
        <p:grpSpPr>
          <a:xfrm>
            <a:off x="3726656" y="4750261"/>
            <a:ext cx="1328988" cy="1072058"/>
            <a:chOff x="3326852" y="5678602"/>
            <a:chExt cx="1328988" cy="107205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4FA4609-57BB-441E-B448-10A9C2147034}"/>
                </a:ext>
              </a:extLst>
            </p:cNvPr>
            <p:cNvGrpSpPr/>
            <p:nvPr/>
          </p:nvGrpSpPr>
          <p:grpSpPr>
            <a:xfrm>
              <a:off x="3326852" y="5778776"/>
              <a:ext cx="1328988" cy="663129"/>
              <a:chOff x="3326852" y="5779039"/>
              <a:chExt cx="1328988" cy="663129"/>
            </a:xfrm>
          </p:grpSpPr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125E1C13-65E8-4A9B-A3B8-21AD8F9F2990}"/>
                  </a:ext>
                </a:extLst>
              </p:cNvPr>
              <p:cNvCxnSpPr/>
              <p:nvPr/>
            </p:nvCxnSpPr>
            <p:spPr bwMode="auto">
              <a:xfrm>
                <a:off x="3927364" y="5779039"/>
                <a:ext cx="728476" cy="663129"/>
              </a:xfrm>
              <a:prstGeom prst="straightConnector1">
                <a:avLst/>
              </a:prstGeom>
              <a:ln w="28575">
                <a:tailEnd type="triangle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D15EFFB9-12D1-4467-8236-B4AA27B4C8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26852" y="5779040"/>
                <a:ext cx="600512" cy="658866"/>
              </a:xfrm>
              <a:prstGeom prst="straightConnector1">
                <a:avLst/>
              </a:prstGeom>
              <a:ln w="28575">
                <a:tailEnd type="triangle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82C6A733-6362-4315-8D4B-09238CDCA71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326852" y="6437906"/>
                <a:ext cx="1328988" cy="2134"/>
              </a:xfrm>
              <a:prstGeom prst="straightConnector1">
                <a:avLst/>
              </a:prstGeom>
              <a:ln w="28575">
                <a:tailEnd type="triangle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39EC48FA-8233-4449-9594-E107B3144DE5}"/>
                    </a:ext>
                  </a:extLst>
                </p:cNvPr>
                <p:cNvSpPr/>
                <p:nvPr/>
              </p:nvSpPr>
              <p:spPr>
                <a:xfrm>
                  <a:off x="3393879" y="5683275"/>
                  <a:ext cx="397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879" y="5683275"/>
                  <a:ext cx="39786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61B82AE-1BB3-4F21-8999-0A2062E4EA19}"/>
                    </a:ext>
                  </a:extLst>
                </p:cNvPr>
                <p:cNvSpPr/>
                <p:nvPr/>
              </p:nvSpPr>
              <p:spPr>
                <a:xfrm>
                  <a:off x="4079776" y="5678602"/>
                  <a:ext cx="3994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776" y="5678602"/>
                  <a:ext cx="399468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AE28A54-5519-4DA9-BBF4-BEB200649A8D}"/>
                    </a:ext>
                  </a:extLst>
                </p:cNvPr>
                <p:cNvSpPr/>
                <p:nvPr/>
              </p:nvSpPr>
              <p:spPr>
                <a:xfrm>
                  <a:off x="3537132" y="6381328"/>
                  <a:ext cx="8306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7132" y="6381328"/>
                  <a:ext cx="83067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269873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DA7E8A-7114-4738-8BD7-C10A54F0D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向量范数的定义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518067"/>
                <a:ext cx="7561263" cy="2825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定义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设</a:t>
                </a:r>
                <a:r>
                  <a:rPr lang="en-US" altLang="zh-CN" sz="2400" b="1" dirty="0">
                    <a:latin typeface="+mn-ea"/>
                  </a:rPr>
                  <a:t>V</a:t>
                </a:r>
                <a:r>
                  <a:rPr lang="zh-CN" altLang="en-US" sz="2400" b="1" dirty="0">
                    <a:latin typeface="+mn-ea"/>
                  </a:rPr>
                  <a:t>是</a:t>
                </a:r>
                <a:r>
                  <a:rPr lang="en-US" altLang="zh-CN" sz="2400" b="1" dirty="0">
                    <a:latin typeface="+mn-ea"/>
                  </a:rPr>
                  <a:t>n</a:t>
                </a:r>
                <a:r>
                  <a:rPr lang="zh-CN" altLang="en-US" sz="2400" b="1" dirty="0">
                    <a:latin typeface="+mn-ea"/>
                  </a:rPr>
                  <a:t>维线性空间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对于</a:t>
                </a:r>
                <a:r>
                  <a:rPr lang="en-US" altLang="zh-CN" sz="2400" b="1" dirty="0">
                    <a:latin typeface="+mn-ea"/>
                  </a:rPr>
                  <a:t>V</a:t>
                </a:r>
                <a:r>
                  <a:rPr lang="zh-CN" altLang="en-US" sz="2400" b="1" dirty="0">
                    <a:latin typeface="+mn-ea"/>
                  </a:rPr>
                  <a:t>中的每一个向量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赋以一实数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这个实数称之为向量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范数</a:t>
                </a:r>
                <a:r>
                  <a:rPr lang="en-US" altLang="zh-CN" sz="2400" b="1" dirty="0">
                    <a:latin typeface="+mn-ea"/>
                  </a:rPr>
                  <a:t>(</a:t>
                </a:r>
                <a:r>
                  <a:rPr lang="en-US" altLang="zh-CN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norm</a:t>
                </a:r>
                <a:r>
                  <a:rPr lang="en-US" altLang="zh-CN" sz="2400" b="1" dirty="0">
                    <a:latin typeface="+mn-ea"/>
                  </a:rPr>
                  <a:t>), </a:t>
                </a:r>
                <a:r>
                  <a:rPr lang="zh-CN" altLang="en-US" sz="2400" b="1" dirty="0">
                    <a:latin typeface="+mn-ea"/>
                  </a:rPr>
                  <a:t>记为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 并且要求范数满足如下条件：                       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2400" b="1" dirty="0">
                  <a:latin typeface="+mn-ea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518067"/>
                <a:ext cx="7561263" cy="2825389"/>
              </a:xfrm>
              <a:prstGeom prst="rect">
                <a:avLst/>
              </a:prstGeom>
              <a:blipFill rotWithShape="0">
                <a:blip r:embed="rId2"/>
                <a:stretch>
                  <a:fillRect l="-1613" t="-6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7F020D5B-8720-4EC6-B234-B87CD2BD7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868" y="3590925"/>
                <a:ext cx="74676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1</a:t>
                </a:r>
                <a:r>
                  <a:rPr lang="zh-CN" altLang="en-US" sz="2400" b="1" dirty="0">
                    <a:latin typeface="+mn-ea"/>
                  </a:rPr>
                  <a:t>）非负性：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400" b="1" dirty="0">
                    <a:solidFill>
                      <a:schemeClr val="accent2"/>
                    </a:solidFill>
                    <a:latin typeface="+mn-ea"/>
                  </a:rPr>
                  <a:t>; </a:t>
                </a:r>
                <a:r>
                  <a:rPr lang="zh-CN" altLang="en-US" sz="2400" dirty="0">
                    <a:solidFill>
                      <a:schemeClr val="accent2"/>
                    </a:solidFill>
                    <a:latin typeface="+mn-ea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chemeClr val="accent2"/>
                    </a:solidFill>
                    <a:latin typeface="+mn-ea"/>
                  </a:rPr>
                  <a:t>                           </a:t>
                </a:r>
                <a:endParaRPr lang="zh-CN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020D5B-8720-4EC6-B234-B87CD2BD7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0868" y="3590925"/>
                <a:ext cx="74676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224" b="-232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C64DDD07-EA2C-4F94-8885-DAC65B0BD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868" y="4198633"/>
                <a:ext cx="74676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2</a:t>
                </a:r>
                <a:r>
                  <a:rPr lang="zh-CN" altLang="en-US" sz="2400" b="1" dirty="0">
                    <a:latin typeface="+mn-ea"/>
                  </a:rPr>
                  <a:t>）齐次性：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|‖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 lang="zh-CN" altLang="en-US" sz="2800" dirty="0">
                  <a:solidFill>
                    <a:schemeClr val="accent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4DDD07-EA2C-4F94-8885-DAC65B0B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0868" y="4198633"/>
                <a:ext cx="746760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224" b="-232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id="{13DC4A94-0B2E-4BA5-BA3D-D0D84ADD7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868" y="4806340"/>
                <a:ext cx="74676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+mn-ea"/>
                  </a:rPr>
                  <a:t>3</a:t>
                </a:r>
                <a:r>
                  <a:rPr lang="zh-CN" altLang="en-US" sz="2400" b="1" dirty="0">
                    <a:latin typeface="+mn-ea"/>
                  </a:rPr>
                  <a:t>）三角不等式：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+‖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 lang="zh-CN" altLang="en-US" sz="2800" dirty="0">
                  <a:solidFill>
                    <a:schemeClr val="accent2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DC4A94-0B2E-4BA5-BA3D-D0D84ADD7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0868" y="4806340"/>
                <a:ext cx="746760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4" b="-232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8">
            <a:extLst>
              <a:ext uri="{FF2B5EF4-FFF2-40B4-BE49-F238E27FC236}">
                <a16:creationId xmlns:a16="http://schemas.microsoft.com/office/drawing/2014/main" id="{0145ACA6-78A9-4DB4-BF55-33FE7CF12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5498348"/>
            <a:ext cx="5277272" cy="4931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6"/>
              </a:buBlip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SzTx/>
              <a:buFontTx/>
              <a:buNone/>
            </a:pPr>
            <a:r>
              <a:rPr lang="zh-CN" altLang="en-US" sz="2400" b="1" dirty="0">
                <a:latin typeface="+mn-ea"/>
                <a:ea typeface="+mn-ea"/>
              </a:rPr>
              <a:t>称</a:t>
            </a:r>
            <a:r>
              <a:rPr lang="en-US" altLang="zh-CN" sz="2400" b="1" dirty="0">
                <a:latin typeface="+mn-ea"/>
                <a:ea typeface="+mn-ea"/>
              </a:rPr>
              <a:t>V</a:t>
            </a:r>
            <a:r>
              <a:rPr lang="zh-CN" altLang="en-US" sz="2400" b="1" dirty="0">
                <a:latin typeface="+mn-ea"/>
                <a:ea typeface="+mn-ea"/>
              </a:rPr>
              <a:t>为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  <a:ea typeface="+mn-ea"/>
              </a:rPr>
              <a:t>赋范空间</a:t>
            </a:r>
            <a:r>
              <a:rPr lang="en-US" altLang="zh-CN" sz="2400" b="1" dirty="0">
                <a:latin typeface="+mn-ea"/>
                <a:ea typeface="+mn-ea"/>
              </a:rPr>
              <a:t>(normed space)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92871" y="1518067"/>
            <a:ext cx="316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S. </a:t>
            </a:r>
            <a:r>
              <a:rPr lang="en-US" altLang="zh-CN" b="1" dirty="0" err="1">
                <a:latin typeface="Cambria" panose="02040503050406030204" pitchFamily="18" charset="0"/>
                <a:ea typeface="Cambria" panose="02040503050406030204" pitchFamily="18" charset="0"/>
              </a:rPr>
              <a:t>Banach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 (1892-1945, </a:t>
            </a:r>
            <a:r>
              <a:rPr lang="zh-CN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波兰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353" y="1998058"/>
            <a:ext cx="3007975" cy="40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269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A5598526-04A8-48CB-AA1E-CA813439AD8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(</a:t>
                </a: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中常见范数</a:t>
                </a:r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="" xmlns:a16="http://schemas.microsoft.com/office/drawing/2014/main" id="{A5598526-04A8-48CB-AA1E-CA813439A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b="-27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518067"/>
                <a:ext cx="7561263" cy="497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(</a:t>
                </a:r>
                <a:r>
                  <a:rPr lang="zh-CN" altLang="en-US" sz="2400" b="1" dirty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)</a:t>
                </a:r>
                <a:r>
                  <a:rPr lang="zh-CN" altLang="en-US" sz="2400" b="1" dirty="0">
                    <a:latin typeface="+mn-ea"/>
                  </a:rPr>
                  <a:t>中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对于任意向量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𝜶</m:t>
                    </m:r>
                    <m:r>
                      <a:rPr lang="en-US" altLang="zh-CN" sz="2400" b="1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518067"/>
                <a:ext cx="7561263" cy="497957"/>
              </a:xfrm>
              <a:prstGeom prst="rect">
                <a:avLst/>
              </a:prstGeom>
              <a:blipFill rotWithShape="1">
                <a:blip r:embed="rId3"/>
                <a:stretch>
                  <a:fillRect t="-2439" b="-268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88E0C11F-6794-4FFC-92F4-CE4389D1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98" y="2016024"/>
            <a:ext cx="7561263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1950">
              <a:lnSpc>
                <a:spcPct val="150000"/>
              </a:lnSpc>
            </a:pPr>
            <a:r>
              <a:rPr lang="zh-CN" altLang="en-US" sz="2400" b="1" i="0" dirty="0">
                <a:solidFill>
                  <a:srgbClr val="0070C0"/>
                </a:solidFill>
                <a:latin typeface="+mj-lt"/>
              </a:rPr>
              <a:t>定义</a:t>
            </a:r>
            <a:endParaRPr lang="zh-CN" altLang="en-US" sz="24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838" y="2033322"/>
                <a:ext cx="3796327" cy="16021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619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nary>
                      <m:r>
                        <a:rPr lang="en-US" altLang="zh-CN" sz="2400" b="1" i="0" smtClea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2838" y="2033322"/>
                <a:ext cx="3796327" cy="16021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7655" y="1839337"/>
                <a:ext cx="4568114" cy="19230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619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7655" y="1839337"/>
                <a:ext cx="4568114" cy="1923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468" y="3972619"/>
                <a:ext cx="3171598" cy="816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619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∞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0468" y="3972619"/>
                <a:ext cx="3171598" cy="8167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8167" y="3386881"/>
                <a:ext cx="3994321" cy="1742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619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/>
                            </a:rPr>
                            <m:t>‖</m:t>
                          </m:r>
                          <m:r>
                            <a:rPr lang="zh-CN" altLang="en-US" sz="2400" b="1" i="1">
                              <a:latin typeface="Cambria Math"/>
                            </a:rPr>
                            <m:t>𝜶</m:t>
                          </m:r>
                          <m:r>
                            <a:rPr lang="zh-CN" altLang="en-US" sz="2400" b="1">
                              <a:latin typeface="Cambria Math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b="1" i="1">
                              <a:latin typeface="Cambria Math"/>
                            </a:rPr>
                            <m:t>𝒑</m:t>
                          </m:r>
                        </m:sub>
                      </m:sSub>
                      <m:r>
                        <a:rPr lang="zh-CN" altLang="en-US" sz="2400" b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b="1" i="1"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zh-CN" altLang="en-US" sz="2400" b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zh-CN" altLang="en-US" sz="2400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zh-CN" altLang="en-US" sz="2400" b="1" i="1">
                                      <a:latin typeface="Cambria Math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zh-CN" altLang="en-US" sz="2400" b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zh-CN" altLang="en-US" sz="2400" b="1" i="1">
                                          <a:latin typeface="Cambria Math"/>
                                        </a:rPr>
                                        <m:t>𝒑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zh-CN" altLang="en-US" sz="2400" b="1" i="1">
                                  <a:latin typeface="Cambria Math"/>
                                </a:rPr>
                                <m:t>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8167" y="3386881"/>
                <a:ext cx="3994321" cy="17421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9B1EE96-0496-4BCC-AA43-CB18C97A6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5246396"/>
                <a:ext cx="7034738" cy="461665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chemeClr val="accent6"/>
                    </a:solidFill>
                    <a:latin typeface="+mn-ea"/>
                  </a:rPr>
                  <a:t>注：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b="1" dirty="0">
                    <a:solidFill>
                      <a:schemeClr val="accent6"/>
                    </a:solidFill>
                    <a:latin typeface="+mn-ea"/>
                  </a:rPr>
                  <a:t>-</a:t>
                </a:r>
                <a:r>
                  <a:rPr lang="zh-CN" altLang="en-US" sz="2400" b="1" dirty="0">
                    <a:solidFill>
                      <a:schemeClr val="accent6"/>
                    </a:solidFill>
                    <a:latin typeface="+mn-ea"/>
                  </a:rPr>
                  <a:t>范数满足</a:t>
                </a:r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xmlns="" id="{69B1EE96-0496-4BCC-AA43-CB18C97A6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5246396"/>
                <a:ext cx="7034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300" t="-10667" b="-3066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34804" y="5775172"/>
                <a:ext cx="2617320" cy="620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b="0" i="0">
                              <a:latin typeface="Cambria Math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b="1" i="1">
                              <a:latin typeface="Cambria Math"/>
                            </a:rPr>
                            <m:t>𝒑</m:t>
                          </m:r>
                          <m:r>
                            <a:rPr lang="zh-CN" altLang="en-US" sz="2400" b="1">
                              <a:latin typeface="Cambria Math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/>
                            </a:rPr>
                            <m:t>‖</m:t>
                          </m:r>
                          <m:r>
                            <a:rPr lang="zh-CN" altLang="en-US" sz="2400" b="1" i="1">
                              <a:latin typeface="Cambria Math"/>
                            </a:rPr>
                            <m:t>𝜶</m:t>
                          </m:r>
                          <m:r>
                            <a:rPr lang="zh-CN" altLang="en-US" sz="2400" b="1">
                              <a:latin typeface="Cambria Math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b="1" i="1">
                              <a:latin typeface="Cambria Math"/>
                            </a:rPr>
                            <m:t>𝒑</m:t>
                          </m:r>
                        </m:sub>
                      </m:sSub>
                      <m:r>
                        <a:rPr lang="zh-CN" altLang="en-US" sz="2400" b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/>
                            </a:rPr>
                            <m:t>‖</m:t>
                          </m:r>
                          <m:r>
                            <a:rPr lang="zh-CN" altLang="en-US" sz="2400" b="1" i="1">
                              <a:latin typeface="Cambria Math"/>
                            </a:rPr>
                            <m:t>𝜶</m:t>
                          </m:r>
                          <m:r>
                            <a:rPr lang="zh-CN" altLang="en-US" sz="2400" b="1">
                              <a:latin typeface="Cambria Math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b="1">
                              <a:latin typeface="Cambria Math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804" y="5775172"/>
                <a:ext cx="2617320" cy="620683"/>
              </a:xfrm>
              <a:prstGeom prst="rect">
                <a:avLst/>
              </a:prstGeom>
              <a:blipFill rotWithShape="1">
                <a:blip r:embed="rId9"/>
                <a:stretch>
                  <a:fillRect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8366651" y="1870691"/>
            <a:ext cx="318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D. Hilbert (1862-1943, </a:t>
            </a:r>
            <a:r>
              <a:rPr lang="zh-CN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德国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761" y="2271376"/>
            <a:ext cx="4150889" cy="21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1631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  <p:bldP spid="10" grpId="0"/>
      <p:bldP spid="11" grpId="0"/>
      <p:bldP spid="1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(</a:t>
                </a: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中常见范数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b="-27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/>
              <p:cNvSpPr>
                <a:spLocks noChangeArrowheads="1"/>
              </p:cNvSpPr>
              <p:nvPr/>
            </p:nvSpPr>
            <p:spPr bwMode="auto">
              <a:xfrm>
                <a:off x="714791" y="1494331"/>
                <a:ext cx="741521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例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1 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=(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‖</m:t>
                    </m:r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𝜶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altLang="zh-CN" sz="2400" b="1" i="1" dirty="0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6666"/>
                        </a:solidFill>
                        <a:latin typeface="Cambria Math"/>
                      </a:rPr>
                      <m:t>‖</m:t>
                    </m:r>
                    <m:r>
                      <a:rPr lang="en-US" altLang="zh-CN" sz="2400" b="1" i="1" dirty="0">
                        <a:solidFill>
                          <a:srgbClr val="006666"/>
                        </a:solidFill>
                        <a:latin typeface="Cambria Math"/>
                      </a:rPr>
                      <m:t>𝜶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6666"/>
                        </a:solidFill>
                        <a:latin typeface="Cambria Math"/>
                      </a:rPr>
                      <m:t>‖</m:t>
                    </m:r>
                    <m:r>
                      <a:rPr lang="en-US" altLang="zh-CN" sz="2400" b="1" i="1" dirty="0">
                        <a:solidFill>
                          <a:srgbClr val="006666"/>
                        </a:solidFill>
                        <a:latin typeface="Cambria Math"/>
                      </a:rPr>
                      <m:t>𝜶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∞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zh-CN" altLang="en-US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791" y="1494331"/>
                <a:ext cx="741521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233" t="-128947" r="-657" b="-196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777402" y="2223417"/>
            <a:ext cx="6875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解</a:t>
            </a:r>
            <a:r>
              <a:rPr lang="en-US" altLang="zh-CN" sz="2000" b="1" dirty="0">
                <a:solidFill>
                  <a:srgbClr val="006666"/>
                </a:solidFill>
                <a:latin typeface="+mn-ea"/>
                <a:ea typeface="+mn-ea"/>
              </a:rPr>
              <a:t>:</a:t>
            </a:r>
            <a:endParaRPr lang="zh-CN" altLang="en-US" sz="20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6"/>
              <p:cNvSpPr>
                <a:spLocks noChangeArrowheads="1"/>
              </p:cNvSpPr>
              <p:nvPr/>
            </p:nvSpPr>
            <p:spPr bwMode="auto">
              <a:xfrm>
                <a:off x="1030079" y="2616983"/>
                <a:ext cx="6875462" cy="957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3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latin typeface="Cambria Math"/>
                            </a:rPr>
                            <m:t>𝒊</m:t>
                          </m:r>
                          <m:r>
                            <a:rPr lang="zh-CN" altLang="en-US" sz="2000" b="1">
                              <a:latin typeface="Cambria Math"/>
                            </a:rPr>
                            <m:t>=</m:t>
                          </m:r>
                          <m:r>
                            <a:rPr lang="zh-CN" altLang="en-US" sz="2000" b="1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000" b="1" i="1">
                              <a:latin typeface="Cambria Math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>
                              <a:latin typeface="Cambria Math"/>
                            </a:rPr>
                            <m:t>=</m:t>
                          </m:r>
                        </m:e>
                      </m:nary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000" b="1" i="1"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altLang="zh-CN" sz="2000" b="1" i="1"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/>
                            </a:rPr>
                            <m:t>𝟐</m:t>
                          </m:r>
                        </m:e>
                      </m:d>
                      <m:r>
                        <a:rPr lang="en-US" altLang="zh-CN" sz="2000" b="1" i="1"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2000" b="1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2000" b="1" i="1"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altLang="zh-CN" sz="2000" b="1" i="1">
                          <a:latin typeface="Cambria Math"/>
                        </a:rPr>
                        <m:t>=</m:t>
                      </m:r>
                      <m:r>
                        <a:rPr lang="en-US" altLang="zh-CN" sz="2000" b="1" i="1">
                          <a:latin typeface="Cambria Math"/>
                        </a:rPr>
                        <m:t>𝟐</m:t>
                      </m:r>
                      <m:r>
                        <a:rPr lang="en-US" altLang="zh-CN" sz="2000" b="1" i="1">
                          <a:latin typeface="Cambria Math"/>
                        </a:rPr>
                        <m:t>+</m:t>
                      </m:r>
                      <m:r>
                        <a:rPr lang="en-US" altLang="zh-CN" sz="2000" b="1" i="1">
                          <a:latin typeface="Cambria Math"/>
                        </a:rPr>
                        <m:t>𝟑</m:t>
                      </m:r>
                      <m:rad>
                        <m:radPr>
                          <m:degHide m:val="on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1" i="1">
                              <a:latin typeface="Cambria Math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0079" y="2616983"/>
                <a:ext cx="6875462" cy="9576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6"/>
              <p:cNvSpPr>
                <a:spLocks noChangeArrowheads="1"/>
              </p:cNvSpPr>
              <p:nvPr/>
            </p:nvSpPr>
            <p:spPr bwMode="auto">
              <a:xfrm>
                <a:off x="1358647" y="3588722"/>
                <a:ext cx="6875462" cy="1248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6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𝒊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000" b="1" i="1" smtClean="0">
                                          <a:solidFill>
                                            <a:srgbClr val="006666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000" b="1" i="1" smtClean="0">
                                              <a:solidFill>
                                                <a:srgbClr val="006666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1" i="1" smtClean="0">
                                                  <a:solidFill>
                                                    <a:srgbClr val="00666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 smtClean="0">
                                                  <a:solidFill>
                                                    <a:srgbClr val="006666"/>
                                                  </a:solidFill>
                                                  <a:latin typeface="Cambria Math"/>
                                                  <a:ea typeface="+mn-ea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1" i="1" smtClean="0">
                                                  <a:solidFill>
                                                    <a:srgbClr val="006666"/>
                                                  </a:solidFill>
                                                  <a:latin typeface="Cambria Math"/>
                                                  <a:ea typeface="+mn-ea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000" b="1" i="1" smtClean="0">
                                          <a:solidFill>
                                            <a:srgbClr val="006666"/>
                                          </a:solidFill>
                                          <a:latin typeface="Cambria Math"/>
                                          <a:ea typeface="+mn-ea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𝟏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−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𝒊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𝟐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𝟐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𝒊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𝟏𝟒</m:t>
                          </m:r>
                        </m:e>
                      </m:rad>
                    </m:oMath>
                  </m:oMathPara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1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8647" y="3588722"/>
                <a:ext cx="6875462" cy="1248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651567" y="4927811"/>
                <a:ext cx="6875462" cy="538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8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𝜶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∞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|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e>
                          </m:rad>
                        </m:e>
                      </m:d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567" y="4927811"/>
                <a:ext cx="6875462" cy="538224"/>
              </a:xfrm>
              <a:prstGeom prst="rect">
                <a:avLst/>
              </a:prstGeom>
              <a:blipFill rotWithShape="1">
                <a:blip r:embed="rId9"/>
                <a:stretch>
                  <a:fillRect b="-11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34115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向量的范数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/>
              <p:cNvSpPr>
                <a:spLocks noChangeArrowheads="1"/>
              </p:cNvSpPr>
              <p:nvPr/>
            </p:nvSpPr>
            <p:spPr bwMode="auto">
              <a:xfrm>
                <a:off x="695325" y="1342594"/>
                <a:ext cx="8983124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例</a:t>
                </a:r>
                <a:r>
                  <a:rPr lang="en-US" altLang="zh-CN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2  </a:t>
                </a:r>
                <a:r>
                  <a:rPr lang="zh-CN" altLang="en-US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‖⋅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zh-CN" altLang="en-US" sz="2400" b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𝜶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ℂ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的一个向量范数</a:t>
                </a:r>
                <a:r>
                  <a:rPr lang="en-US" altLang="zh-CN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:r>
                  <a:rPr lang="zh-CN" altLang="en-US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给定矩阵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sz="2400" b="1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  <m:sup>
                        <m:r>
                          <a:rPr lang="en-US" altLang="zh-CN" sz="2400" b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  <m:r>
                          <a:rPr lang="en-US" altLang="zh-CN" sz="2400" b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zh-CN" sz="2400" b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>
                    <a:solidFill>
                      <a:srgbClr val="006666"/>
                    </a:solidFill>
                    <a:latin typeface="+mj-lt"/>
                    <a:ea typeface="+mn-ea"/>
                  </a:rPr>
                  <a:t>，</a:t>
                </a:r>
                <a:r>
                  <a:rPr lang="zh-CN" altLang="en-US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2400" b="1">
                    <a:solidFill>
                      <a:srgbClr val="006666"/>
                    </a:solidFill>
                    <a:latin typeface="+mn-ea"/>
                    <a:ea typeface="+mn-ea"/>
                  </a:rPr>
                  <a:t>个列向量线性无关，对任意的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dirty="0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定义</a:t>
                </a:r>
              </a:p>
            </p:txBody>
          </p:sp>
        </mc:Choice>
        <mc:Fallback xmlns="">
          <p:sp>
            <p:nvSpPr>
              <p:cNvPr id="3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342594"/>
                <a:ext cx="8983124" cy="830997"/>
              </a:xfrm>
              <a:prstGeom prst="rect">
                <a:avLst/>
              </a:prstGeom>
              <a:blipFill>
                <a:blip r:embed="rId3"/>
                <a:stretch>
                  <a:fillRect l="-1018" t="-71533" r="-543" b="-642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1044563" y="2296195"/>
                <a:ext cx="7415213" cy="494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𝜷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𝑨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𝜶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4563" y="2296195"/>
                <a:ext cx="7415213" cy="494751"/>
              </a:xfrm>
              <a:prstGeom prst="rect">
                <a:avLst/>
              </a:prstGeom>
              <a:blipFill>
                <a:blip r:embed="rId4"/>
                <a:stretch>
                  <a:fillRect b="-123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695325" y="2790946"/>
                <a:ext cx="7415213" cy="494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证明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𝐂</m:t>
                        </m:r>
                      </m:e>
                      <m:sup>
                        <m:r>
                          <a:rPr lang="en-US" altLang="zh-CN" sz="2400" b="1" i="0" dirty="0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中的一个向量范数</a:t>
                </a:r>
                <a:r>
                  <a:rPr lang="en-US" altLang="zh-CN" sz="24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.</a:t>
                </a:r>
                <a:endParaRPr lang="zh-CN" altLang="en-US" sz="2400" b="1" i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2790946"/>
                <a:ext cx="7415213" cy="494751"/>
              </a:xfrm>
              <a:prstGeom prst="rect">
                <a:avLst/>
              </a:prstGeom>
              <a:blipFill>
                <a:blip r:embed="rId5"/>
                <a:stretch>
                  <a:fillRect l="-1234" t="-9877" b="-209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3">
                <a:extLst>
                  <a:ext uri="{FF2B5EF4-FFF2-40B4-BE49-F238E27FC236}">
                    <a16:creationId xmlns:a16="http://schemas.microsoft.com/office/drawing/2014/main" id="{82BEED37-9CE2-43D0-8755-4C8F8A601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62" y="3470312"/>
                <a:ext cx="741521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证明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∀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𝜸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0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𝒌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ℂ</m:t>
                    </m:r>
                  </m:oMath>
                </a14:m>
                <a:r>
                  <a:rPr lang="en-US" altLang="zh-CN" sz="2000" b="1" i="1" dirty="0">
                    <a:solidFill>
                      <a:srgbClr val="006666"/>
                    </a:solidFill>
                    <a:latin typeface="+mn-ea"/>
                    <a:ea typeface="+mn-ea"/>
                  </a:rPr>
                  <a:t>. </a:t>
                </a:r>
                <a:endParaRPr lang="zh-CN" altLang="en-US" sz="2000" b="1" i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Rectangle 13">
                <a:extLst>
                  <a:ext uri="{FF2B5EF4-FFF2-40B4-BE49-F238E27FC236}">
                    <a16:creationId xmlns:a16="http://schemas.microsoft.com/office/drawing/2014/main" id="{82BEED37-9CE2-43D0-8755-4C8F8A601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162" y="3470312"/>
                <a:ext cx="7415213" cy="400110"/>
              </a:xfrm>
              <a:prstGeom prst="rect">
                <a:avLst/>
              </a:prstGeom>
              <a:blipFill>
                <a:blip r:embed="rId6"/>
                <a:stretch>
                  <a:fillRect l="-905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917CC589-960D-4C67-9D65-A876302DD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3" y="3996234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𝜷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𝑨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𝜶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;  </a:t>
                </a:r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917CC589-960D-4C67-9D65-A876302DD2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3" y="3996234"/>
                <a:ext cx="7415213" cy="427618"/>
              </a:xfrm>
              <a:prstGeom prst="rect">
                <a:avLst/>
              </a:prstGeom>
              <a:blipFill>
                <a:blip r:embed="rId7"/>
                <a:stretch>
                  <a:fillRect l="-822" t="-8571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B5F4C4-5F97-4475-B861-1807DB481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3920" y="4005430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𝜷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⇔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𝑨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𝜶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⇔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Cambria Math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Cambria Math"/>
                      </a:rPr>
                      <m:t>𝜸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⇔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  <a:ea typeface="Cambria Math"/>
                      </a:rPr>
                      <m:t>𝜸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B5F4C4-5F97-4475-B861-1807DB481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3920" y="4005430"/>
                <a:ext cx="7415213" cy="427618"/>
              </a:xfrm>
              <a:prstGeom prst="rect">
                <a:avLst/>
              </a:prstGeom>
              <a:blipFill>
                <a:blip r:embed="rId8"/>
                <a:stretch>
                  <a:fillRect b="-12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3">
                <a:extLst>
                  <a:ext uri="{FF2B5EF4-FFF2-40B4-BE49-F238E27FC236}">
                    <a16:creationId xmlns:a16="http://schemas.microsoft.com/office/drawing/2014/main" id="{9D1AEC2B-E606-440E-84A7-33ED58F58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62" y="4753663"/>
                <a:ext cx="7415213" cy="427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6666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 </a:t>
                </a:r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Rectangle 13">
                <a:extLst>
                  <a:ext uri="{FF2B5EF4-FFF2-40B4-BE49-F238E27FC236}">
                    <a16:creationId xmlns:a16="http://schemas.microsoft.com/office/drawing/2014/main" id="{9D1AEC2B-E606-440E-84A7-33ED58F58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6162" y="4753663"/>
                <a:ext cx="7415213" cy="427809"/>
              </a:xfrm>
              <a:prstGeom prst="rect">
                <a:avLst/>
              </a:prstGeom>
              <a:blipFill>
                <a:blip r:embed="rId9"/>
                <a:stretch>
                  <a:fillRect l="-905" t="-114286" b="-16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1E6D4791-EAAC-4AD0-87EA-3DD808669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425" y="5515406"/>
                <a:ext cx="7848351" cy="427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d>
                              <m:dPr>
                                <m:ctrlP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0066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0066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rgbClr val="0066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00666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1E6D4791-EAAC-4AD0-87EA-3DD808669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425" y="5515406"/>
                <a:ext cx="7848351" cy="427809"/>
              </a:xfrm>
              <a:prstGeom prst="rect">
                <a:avLst/>
              </a:prstGeom>
              <a:blipFill>
                <a:blip r:embed="rId10"/>
                <a:stretch>
                  <a:fillRect l="-776" t="-8571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3">
                <a:extLst>
                  <a:ext uri="{FF2B5EF4-FFF2-40B4-BE49-F238E27FC236}">
                    <a16:creationId xmlns:a16="http://schemas.microsoft.com/office/drawing/2014/main" id="{E8981376-9355-4485-8AE7-1B0701DAA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993" y="6084326"/>
                <a:ext cx="7415213" cy="427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ea typeface="+mn-ea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𝜸</m:t>
                            </m:r>
                          </m:e>
                        </m:d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微软雅黑"/>
                    <a:ea typeface="微软雅黑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𝑽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微软雅黑"/>
                    <a:ea typeface="微软雅黑"/>
                  </a:rPr>
                  <a:t>的一个向量范数</a:t>
                </a:r>
                <a:r>
                  <a:rPr lang="en-US" altLang="zh-CN" sz="2000" b="1" i="1" dirty="0">
                    <a:solidFill>
                      <a:srgbClr val="006666"/>
                    </a:solidFill>
                    <a:latin typeface="微软雅黑"/>
                    <a:ea typeface="微软雅黑"/>
                  </a:rPr>
                  <a:t>.</a:t>
                </a:r>
                <a:endParaRPr lang="zh-CN" altLang="en-US" sz="2000" b="1" i="1" dirty="0">
                  <a:solidFill>
                    <a:srgbClr val="006666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19" name="Rectangle 13">
                <a:extLst>
                  <a:ext uri="{FF2B5EF4-FFF2-40B4-BE49-F238E27FC236}">
                    <a16:creationId xmlns:a16="http://schemas.microsoft.com/office/drawing/2014/main" id="{E8981376-9355-4485-8AE7-1B0701DAA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993" y="6084326"/>
                <a:ext cx="7415213" cy="427618"/>
              </a:xfrm>
              <a:prstGeom prst="rect">
                <a:avLst/>
              </a:prstGeom>
              <a:blipFill>
                <a:blip r:embed="rId11"/>
                <a:stretch>
                  <a:fillRect l="-905" t="-7143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63611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2" grpId="0"/>
      <p:bldP spid="13" grpId="0"/>
      <p:bldP spid="14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">
      <a:dk1>
        <a:srgbClr val="1C1C1C"/>
      </a:dk1>
      <a:lt1>
        <a:srgbClr val="FFFFFF"/>
      </a:lt1>
      <a:dk2>
        <a:srgbClr val="1C1C1C"/>
      </a:dk2>
      <a:lt2>
        <a:srgbClr val="FFFFFF"/>
      </a:lt2>
      <a:accent1>
        <a:srgbClr val="1C4272"/>
      </a:accent1>
      <a:accent2>
        <a:srgbClr val="1C77C3"/>
      </a:accent2>
      <a:accent3>
        <a:srgbClr val="39A9DB"/>
      </a:accent3>
      <a:accent4>
        <a:srgbClr val="40BCD8"/>
      </a:accent4>
      <a:accent5>
        <a:srgbClr val="F39237"/>
      </a:accent5>
      <a:accent6>
        <a:srgbClr val="D63230"/>
      </a:accent6>
      <a:hlink>
        <a:srgbClr val="0563C1"/>
      </a:hlink>
      <a:folHlink>
        <a:srgbClr val="954F72"/>
      </a:folHlink>
    </a:clrScheme>
    <a:fontScheme name="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990</Words>
  <Application>Microsoft Office PowerPoint</Application>
  <PresentationFormat>宽屏</PresentationFormat>
  <Paragraphs>102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华文楷体</vt:lpstr>
      <vt:lpstr>楷体</vt:lpstr>
      <vt:lpstr>宋体</vt:lpstr>
      <vt:lpstr>微软雅黑</vt:lpstr>
      <vt:lpstr>Arial</vt:lpstr>
      <vt:lpstr>Cambria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Alyfant</dc:creator>
  <cp:lastModifiedBy>lenovo</cp:lastModifiedBy>
  <cp:revision>166</cp:revision>
  <dcterms:created xsi:type="dcterms:W3CDTF">2019-05-01T08:28:28Z</dcterms:created>
  <dcterms:modified xsi:type="dcterms:W3CDTF">2020-12-15T00:44:53Z</dcterms:modified>
</cp:coreProperties>
</file>